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2" r:id="rId7"/>
    <p:sldId id="263" r:id="rId8"/>
    <p:sldId id="264" r:id="rId9"/>
  </p:sldIdLst>
  <p:sldSz cx="18288000" cy="10287000"/>
  <p:notesSz cx="6858000" cy="9144000"/>
  <p:embeddedFontLst>
    <p:embeddedFont>
      <p:font typeface="Alice" panose="020B0604020202020204" charset="0"/>
      <p:regular r:id="rId10"/>
    </p:embeddedFont>
    <p:embeddedFont>
      <p:font typeface="Alice Bold" panose="020B0604020202020204" charset="0"/>
      <p:regular r:id="rId11"/>
    </p:embeddedFont>
    <p:embeddedFont>
      <p:font typeface="Calibri" panose="020F0502020204030204" pitchFamily="34" charset="0"/>
      <p:regular r:id="rId12"/>
      <p:bold r:id="rId13"/>
      <p:italic r:id="rId14"/>
      <p:boldItalic r:id="rId15"/>
    </p:embeddedFont>
    <p:embeddedFont>
      <p:font typeface="Proxima Nova" panose="020B0604020202020204" charset="0"/>
      <p:regular r:id="rId16"/>
    </p:embeddedFont>
    <p:embeddedFont>
      <p:font typeface="Times New Roman Bold" panose="02020803070505020304" pitchFamily="18" charset="0"/>
      <p:regular r:id="rId17"/>
      <p:bold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8" d="100"/>
          <a:sy n="48" d="100"/>
        </p:scale>
        <p:origin x="636"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4.svg"/><Relationship Id="rId7" Type="http://schemas.openxmlformats.org/officeDocument/2006/relationships/image" Target="../media/image20.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6CEB3"/>
        </a:solidFill>
        <a:effectLst/>
      </p:bgPr>
    </p:bg>
    <p:spTree>
      <p:nvGrpSpPr>
        <p:cNvPr id="1" name=""/>
        <p:cNvGrpSpPr/>
        <p:nvPr/>
      </p:nvGrpSpPr>
      <p:grpSpPr>
        <a:xfrm>
          <a:off x="0" y="0"/>
          <a:ext cx="0" cy="0"/>
          <a:chOff x="0" y="0"/>
          <a:chExt cx="0" cy="0"/>
        </a:xfrm>
      </p:grpSpPr>
      <p:sp>
        <p:nvSpPr>
          <p:cNvPr id="2" name="Freeform 2"/>
          <p:cNvSpPr/>
          <p:nvPr/>
        </p:nvSpPr>
        <p:spPr>
          <a:xfrm>
            <a:off x="9435242" y="1579013"/>
            <a:ext cx="8471164" cy="7839677"/>
          </a:xfrm>
          <a:custGeom>
            <a:avLst/>
            <a:gdLst/>
            <a:ahLst/>
            <a:cxnLst/>
            <a:rect l="l" t="t" r="r" b="b"/>
            <a:pathLst>
              <a:path w="8471164" h="7839677">
                <a:moveTo>
                  <a:pt x="0" y="0"/>
                </a:moveTo>
                <a:lnTo>
                  <a:pt x="8471164" y="0"/>
                </a:lnTo>
                <a:lnTo>
                  <a:pt x="8471164" y="7839677"/>
                </a:lnTo>
                <a:lnTo>
                  <a:pt x="0" y="783967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TextBox 3"/>
          <p:cNvSpPr txBox="1"/>
          <p:nvPr/>
        </p:nvSpPr>
        <p:spPr>
          <a:xfrm>
            <a:off x="685800" y="6217610"/>
            <a:ext cx="9027506" cy="756285"/>
          </a:xfrm>
          <a:prstGeom prst="rect">
            <a:avLst/>
          </a:prstGeom>
        </p:spPr>
        <p:txBody>
          <a:bodyPr lIns="0" tIns="0" rIns="0" bIns="0" rtlCol="0" anchor="t">
            <a:spAutoFit/>
          </a:bodyPr>
          <a:lstStyle/>
          <a:p>
            <a:pPr algn="l">
              <a:lnSpc>
                <a:spcPts val="5460"/>
              </a:lnSpc>
            </a:pPr>
            <a:r>
              <a:rPr lang="en-US" sz="4200" b="1" spc="42" dirty="0">
                <a:solidFill>
                  <a:srgbClr val="7D533B"/>
                </a:solidFill>
                <a:latin typeface="Times New Roman Bold"/>
                <a:ea typeface="Times New Roman Bold"/>
                <a:cs typeface="Times New Roman Bold"/>
                <a:sym typeface="Times New Roman Bold"/>
              </a:rPr>
              <a:t>Presentation by </a:t>
            </a:r>
            <a:r>
              <a:rPr lang="en-US" sz="4200" b="1" spc="42" dirty="0" err="1">
                <a:solidFill>
                  <a:srgbClr val="7D533B"/>
                </a:solidFill>
                <a:latin typeface="Times New Roman Bold"/>
                <a:ea typeface="Times New Roman Bold"/>
                <a:cs typeface="Times New Roman Bold"/>
                <a:sym typeface="Times New Roman Bold"/>
              </a:rPr>
              <a:t>Janhavi</a:t>
            </a:r>
            <a:r>
              <a:rPr lang="en-US" sz="4200" b="1" spc="42" dirty="0">
                <a:solidFill>
                  <a:srgbClr val="7D533B"/>
                </a:solidFill>
                <a:latin typeface="Times New Roman Bold"/>
                <a:ea typeface="Times New Roman Bold"/>
                <a:cs typeface="Times New Roman Bold"/>
                <a:sym typeface="Times New Roman Bold"/>
              </a:rPr>
              <a:t> </a:t>
            </a:r>
            <a:r>
              <a:rPr lang="en-US" sz="4200" b="1" spc="42" dirty="0" err="1">
                <a:solidFill>
                  <a:srgbClr val="7D533B"/>
                </a:solidFill>
                <a:latin typeface="Times New Roman Bold"/>
                <a:ea typeface="Times New Roman Bold"/>
                <a:cs typeface="Times New Roman Bold"/>
                <a:sym typeface="Times New Roman Bold"/>
              </a:rPr>
              <a:t>Shedge</a:t>
            </a:r>
            <a:r>
              <a:rPr lang="en-US" sz="4200" b="1" spc="42" dirty="0">
                <a:solidFill>
                  <a:srgbClr val="7D533B"/>
                </a:solidFill>
                <a:latin typeface="Times New Roman Bold"/>
                <a:ea typeface="Times New Roman Bold"/>
                <a:cs typeface="Times New Roman Bold"/>
                <a:sym typeface="Times New Roman Bold"/>
              </a:rPr>
              <a:t> (570)</a:t>
            </a:r>
          </a:p>
        </p:txBody>
      </p:sp>
      <p:sp>
        <p:nvSpPr>
          <p:cNvPr id="4" name="Freeform 4"/>
          <p:cNvSpPr/>
          <p:nvPr/>
        </p:nvSpPr>
        <p:spPr>
          <a:xfrm rot="-1500000">
            <a:off x="-1814337" y="7696194"/>
            <a:ext cx="4391862" cy="4391862"/>
          </a:xfrm>
          <a:custGeom>
            <a:avLst/>
            <a:gdLst/>
            <a:ahLst/>
            <a:cxnLst/>
            <a:rect l="l" t="t" r="r" b="b"/>
            <a:pathLst>
              <a:path w="4391862" h="4391862">
                <a:moveTo>
                  <a:pt x="0" y="0"/>
                </a:moveTo>
                <a:lnTo>
                  <a:pt x="4391861" y="0"/>
                </a:lnTo>
                <a:lnTo>
                  <a:pt x="4391861" y="4391862"/>
                </a:lnTo>
                <a:lnTo>
                  <a:pt x="0" y="43918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1500000">
            <a:off x="15710476" y="-1801056"/>
            <a:ext cx="4391862" cy="4391862"/>
          </a:xfrm>
          <a:custGeom>
            <a:avLst/>
            <a:gdLst/>
            <a:ahLst/>
            <a:cxnLst/>
            <a:rect l="l" t="t" r="r" b="b"/>
            <a:pathLst>
              <a:path w="4391862" h="4391862">
                <a:moveTo>
                  <a:pt x="0" y="0"/>
                </a:moveTo>
                <a:lnTo>
                  <a:pt x="4391861" y="0"/>
                </a:lnTo>
                <a:lnTo>
                  <a:pt x="4391861" y="4391862"/>
                </a:lnTo>
                <a:lnTo>
                  <a:pt x="0" y="43918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381594" y="1036678"/>
            <a:ext cx="8672377" cy="4937249"/>
          </a:xfrm>
          <a:prstGeom prst="rect">
            <a:avLst/>
          </a:prstGeom>
        </p:spPr>
        <p:txBody>
          <a:bodyPr lIns="0" tIns="0" rIns="0" bIns="0" rtlCol="0" anchor="t">
            <a:spAutoFit/>
          </a:bodyPr>
          <a:lstStyle/>
          <a:p>
            <a:pPr algn="l">
              <a:lnSpc>
                <a:spcPts val="7700"/>
              </a:lnSpc>
            </a:pPr>
            <a:r>
              <a:rPr lang="en-US" sz="7000" b="1" spc="105" dirty="0">
                <a:solidFill>
                  <a:srgbClr val="3B6A7E"/>
                </a:solidFill>
                <a:latin typeface="Times New Roman Bold"/>
                <a:ea typeface="Times New Roman Bold"/>
                <a:cs typeface="Times New Roman Bold"/>
                <a:sym typeface="Times New Roman Bold"/>
              </a:rPr>
              <a:t>MEDICATION ADVISORY SYSTEM USING MACHINE LEARNING </a:t>
            </a:r>
          </a:p>
        </p:txBody>
      </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6CEB3"/>
        </a:solidFill>
        <a:effectLst/>
      </p:bgPr>
    </p:bg>
    <p:spTree>
      <p:nvGrpSpPr>
        <p:cNvPr id="1" name=""/>
        <p:cNvGrpSpPr/>
        <p:nvPr/>
      </p:nvGrpSpPr>
      <p:grpSpPr>
        <a:xfrm>
          <a:off x="0" y="0"/>
          <a:ext cx="0" cy="0"/>
          <a:chOff x="0" y="0"/>
          <a:chExt cx="0" cy="0"/>
        </a:xfrm>
      </p:grpSpPr>
      <p:grpSp>
        <p:nvGrpSpPr>
          <p:cNvPr id="2" name="Group 2"/>
          <p:cNvGrpSpPr/>
          <p:nvPr/>
        </p:nvGrpSpPr>
        <p:grpSpPr>
          <a:xfrm>
            <a:off x="0" y="-49670"/>
            <a:ext cx="8263937" cy="10336670"/>
            <a:chOff x="0" y="0"/>
            <a:chExt cx="3582567" cy="4481134"/>
          </a:xfrm>
        </p:grpSpPr>
        <p:sp>
          <p:nvSpPr>
            <p:cNvPr id="3" name="Freeform 3"/>
            <p:cNvSpPr/>
            <p:nvPr/>
          </p:nvSpPr>
          <p:spPr>
            <a:xfrm>
              <a:off x="0" y="0"/>
              <a:ext cx="3582567" cy="4481134"/>
            </a:xfrm>
            <a:custGeom>
              <a:avLst/>
              <a:gdLst/>
              <a:ahLst/>
              <a:cxnLst/>
              <a:rect l="l" t="t" r="r" b="b"/>
              <a:pathLst>
                <a:path w="3582567" h="4481134">
                  <a:moveTo>
                    <a:pt x="0" y="0"/>
                  </a:moveTo>
                  <a:lnTo>
                    <a:pt x="3582567" y="0"/>
                  </a:lnTo>
                  <a:lnTo>
                    <a:pt x="3582567" y="4481134"/>
                  </a:lnTo>
                  <a:lnTo>
                    <a:pt x="0" y="4481134"/>
                  </a:lnTo>
                  <a:close/>
                </a:path>
              </a:pathLst>
            </a:custGeom>
            <a:solidFill>
              <a:srgbClr val="EEECDE"/>
            </a:solidFill>
          </p:spPr>
        </p:sp>
      </p:grpSp>
      <p:sp>
        <p:nvSpPr>
          <p:cNvPr id="4" name="Freeform 4"/>
          <p:cNvSpPr/>
          <p:nvPr/>
        </p:nvSpPr>
        <p:spPr>
          <a:xfrm rot="-1500000">
            <a:off x="-1814337" y="7696194"/>
            <a:ext cx="4391862" cy="4391862"/>
          </a:xfrm>
          <a:custGeom>
            <a:avLst/>
            <a:gdLst/>
            <a:ahLst/>
            <a:cxnLst/>
            <a:rect l="l" t="t" r="r" b="b"/>
            <a:pathLst>
              <a:path w="4391862" h="4391862">
                <a:moveTo>
                  <a:pt x="0" y="0"/>
                </a:moveTo>
                <a:lnTo>
                  <a:pt x="4391861" y="0"/>
                </a:lnTo>
                <a:lnTo>
                  <a:pt x="4391861" y="4391862"/>
                </a:lnTo>
                <a:lnTo>
                  <a:pt x="0" y="43918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1500000">
            <a:off x="15710476" y="-1801056"/>
            <a:ext cx="4391862" cy="4391862"/>
          </a:xfrm>
          <a:custGeom>
            <a:avLst/>
            <a:gdLst/>
            <a:ahLst/>
            <a:cxnLst/>
            <a:rect l="l" t="t" r="r" b="b"/>
            <a:pathLst>
              <a:path w="4391862" h="4391862">
                <a:moveTo>
                  <a:pt x="0" y="0"/>
                </a:moveTo>
                <a:lnTo>
                  <a:pt x="4391861" y="0"/>
                </a:lnTo>
                <a:lnTo>
                  <a:pt x="4391861" y="4391862"/>
                </a:lnTo>
                <a:lnTo>
                  <a:pt x="0" y="43918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8509081" y="1768777"/>
            <a:ext cx="8750219" cy="5966059"/>
          </a:xfrm>
          <a:custGeom>
            <a:avLst/>
            <a:gdLst/>
            <a:ahLst/>
            <a:cxnLst/>
            <a:rect l="l" t="t" r="r" b="b"/>
            <a:pathLst>
              <a:path w="8750219" h="5966059">
                <a:moveTo>
                  <a:pt x="0" y="0"/>
                </a:moveTo>
                <a:lnTo>
                  <a:pt x="8750219" y="0"/>
                </a:lnTo>
                <a:lnTo>
                  <a:pt x="8750219" y="5966058"/>
                </a:lnTo>
                <a:lnTo>
                  <a:pt x="0" y="59660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683682" y="2056231"/>
            <a:ext cx="7075704" cy="4803046"/>
          </a:xfrm>
          <a:prstGeom prst="rect">
            <a:avLst/>
          </a:prstGeom>
        </p:spPr>
        <p:txBody>
          <a:bodyPr lIns="0" tIns="0" rIns="0" bIns="0" rtlCol="0" anchor="t">
            <a:spAutoFit/>
          </a:bodyPr>
          <a:lstStyle/>
          <a:p>
            <a:pPr algn="l">
              <a:lnSpc>
                <a:spcPts val="5399"/>
              </a:lnSpc>
            </a:pPr>
            <a:r>
              <a:rPr lang="en-US" sz="4499" spc="44" dirty="0">
                <a:solidFill>
                  <a:srgbClr val="7D533B"/>
                </a:solidFill>
                <a:latin typeface="Proxima Nova"/>
                <a:ea typeface="Proxima Nova"/>
                <a:cs typeface="Proxima Nova"/>
                <a:sym typeface="Proxima Nova"/>
              </a:rPr>
              <a:t>01. INTRODUCTION</a:t>
            </a:r>
          </a:p>
          <a:p>
            <a:pPr algn="l">
              <a:lnSpc>
                <a:spcPts val="5399"/>
              </a:lnSpc>
            </a:pPr>
            <a:r>
              <a:rPr lang="en-US" sz="4499" spc="44" dirty="0">
                <a:solidFill>
                  <a:srgbClr val="7D533B"/>
                </a:solidFill>
                <a:latin typeface="Proxima Nova"/>
                <a:ea typeface="Proxima Nova"/>
                <a:cs typeface="Proxima Nova"/>
                <a:sym typeface="Proxima Nova"/>
              </a:rPr>
              <a:t>02. PROBLEM STATEMENT</a:t>
            </a:r>
          </a:p>
          <a:p>
            <a:pPr algn="l">
              <a:lnSpc>
                <a:spcPts val="5399"/>
              </a:lnSpc>
            </a:pPr>
            <a:r>
              <a:rPr lang="en-US" sz="4499" spc="44" dirty="0">
                <a:solidFill>
                  <a:srgbClr val="7D533B"/>
                </a:solidFill>
                <a:latin typeface="Proxima Nova"/>
                <a:ea typeface="Proxima Nova"/>
                <a:cs typeface="Proxima Nova"/>
                <a:sym typeface="Proxima Nova"/>
              </a:rPr>
              <a:t>03. ADVANTAGES</a:t>
            </a:r>
          </a:p>
          <a:p>
            <a:pPr algn="l">
              <a:lnSpc>
                <a:spcPts val="5399"/>
              </a:lnSpc>
            </a:pPr>
            <a:r>
              <a:rPr lang="en-US" sz="4499" spc="44" dirty="0">
                <a:solidFill>
                  <a:srgbClr val="7D533B"/>
                </a:solidFill>
                <a:latin typeface="Proxima Nova"/>
                <a:ea typeface="Proxima Nova"/>
                <a:cs typeface="Proxima Nova"/>
                <a:sym typeface="Proxima Nova"/>
              </a:rPr>
              <a:t>04. FUTURE SCOPE</a:t>
            </a:r>
          </a:p>
          <a:p>
            <a:pPr algn="l">
              <a:lnSpc>
                <a:spcPts val="5399"/>
              </a:lnSpc>
            </a:pPr>
            <a:r>
              <a:rPr lang="en-US" sz="4499" spc="44" dirty="0">
                <a:solidFill>
                  <a:srgbClr val="7D533B"/>
                </a:solidFill>
                <a:latin typeface="Proxima Nova"/>
                <a:ea typeface="Proxima Nova"/>
                <a:cs typeface="Proxima Nova"/>
                <a:sym typeface="Proxima Nova"/>
              </a:rPr>
              <a:t>06. CONCLUSION</a:t>
            </a:r>
          </a:p>
          <a:p>
            <a:pPr algn="l">
              <a:lnSpc>
                <a:spcPts val="5399"/>
              </a:lnSpc>
            </a:pPr>
            <a:endParaRPr lang="en-US" sz="4499" spc="44" dirty="0">
              <a:solidFill>
                <a:srgbClr val="7D533B"/>
              </a:solidFill>
              <a:latin typeface="Proxima Nova"/>
              <a:ea typeface="Proxima Nova"/>
              <a:cs typeface="Proxima Nova"/>
              <a:sym typeface="Proxima Nova"/>
            </a:endParaRPr>
          </a:p>
          <a:p>
            <a:pPr algn="l">
              <a:lnSpc>
                <a:spcPts val="5399"/>
              </a:lnSpc>
            </a:pPr>
            <a:endParaRPr lang="en-US" sz="4499" spc="44" dirty="0">
              <a:solidFill>
                <a:srgbClr val="7D533B"/>
              </a:solidFill>
              <a:latin typeface="Proxima Nova"/>
              <a:ea typeface="Proxima Nova"/>
              <a:cs typeface="Proxima Nova"/>
              <a:sym typeface="Proxima Nova"/>
            </a:endParaRPr>
          </a:p>
        </p:txBody>
      </p:sp>
      <p:sp>
        <p:nvSpPr>
          <p:cNvPr id="8" name="TextBox 8"/>
          <p:cNvSpPr txBox="1"/>
          <p:nvPr/>
        </p:nvSpPr>
        <p:spPr>
          <a:xfrm>
            <a:off x="683682" y="650875"/>
            <a:ext cx="6896574" cy="793750"/>
          </a:xfrm>
          <a:prstGeom prst="rect">
            <a:avLst/>
          </a:prstGeom>
        </p:spPr>
        <p:txBody>
          <a:bodyPr lIns="0" tIns="0" rIns="0" bIns="0" rtlCol="0" anchor="t">
            <a:spAutoFit/>
          </a:bodyPr>
          <a:lstStyle/>
          <a:p>
            <a:pPr algn="l">
              <a:lnSpc>
                <a:spcPts val="6050"/>
              </a:lnSpc>
            </a:pPr>
            <a:r>
              <a:rPr lang="en-US" sz="5500" u="sng" spc="82">
                <a:solidFill>
                  <a:srgbClr val="3B6A7E"/>
                </a:solidFill>
                <a:latin typeface="Alice Bold"/>
                <a:ea typeface="Alice Bold"/>
                <a:cs typeface="Alice Bold"/>
                <a:sym typeface="Alice Bold"/>
              </a:rPr>
              <a:t>TABLE OF CONTENT</a:t>
            </a: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6CEB3"/>
        </a:solidFill>
        <a:effectLst/>
      </p:bgPr>
    </p:bg>
    <p:spTree>
      <p:nvGrpSpPr>
        <p:cNvPr id="1" name=""/>
        <p:cNvGrpSpPr/>
        <p:nvPr/>
      </p:nvGrpSpPr>
      <p:grpSpPr>
        <a:xfrm>
          <a:off x="0" y="0"/>
          <a:ext cx="0" cy="0"/>
          <a:chOff x="0" y="0"/>
          <a:chExt cx="0" cy="0"/>
        </a:xfrm>
      </p:grpSpPr>
      <p:sp>
        <p:nvSpPr>
          <p:cNvPr id="2" name="Freeform 2"/>
          <p:cNvSpPr/>
          <p:nvPr/>
        </p:nvSpPr>
        <p:spPr>
          <a:xfrm rot="-1500000">
            <a:off x="15710476" y="-1801056"/>
            <a:ext cx="4391862" cy="4391862"/>
          </a:xfrm>
          <a:custGeom>
            <a:avLst/>
            <a:gdLst/>
            <a:ahLst/>
            <a:cxnLst/>
            <a:rect l="l" t="t" r="r" b="b"/>
            <a:pathLst>
              <a:path w="4391862" h="4391862">
                <a:moveTo>
                  <a:pt x="0" y="0"/>
                </a:moveTo>
                <a:lnTo>
                  <a:pt x="4391861" y="0"/>
                </a:lnTo>
                <a:lnTo>
                  <a:pt x="4391861" y="4391862"/>
                </a:lnTo>
                <a:lnTo>
                  <a:pt x="0" y="43918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863210" y="1531791"/>
            <a:ext cx="7754708" cy="7726509"/>
          </a:xfrm>
          <a:custGeom>
            <a:avLst/>
            <a:gdLst/>
            <a:ahLst/>
            <a:cxnLst/>
            <a:rect l="l" t="t" r="r" b="b"/>
            <a:pathLst>
              <a:path w="7754708" h="7726509">
                <a:moveTo>
                  <a:pt x="0" y="0"/>
                </a:moveTo>
                <a:lnTo>
                  <a:pt x="7754708" y="0"/>
                </a:lnTo>
                <a:lnTo>
                  <a:pt x="7754708" y="7726509"/>
                </a:lnTo>
                <a:lnTo>
                  <a:pt x="0" y="77265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0" y="-49670"/>
            <a:ext cx="9466664" cy="10336670"/>
            <a:chOff x="0" y="0"/>
            <a:chExt cx="4103971" cy="4481134"/>
          </a:xfrm>
        </p:grpSpPr>
        <p:sp>
          <p:nvSpPr>
            <p:cNvPr id="5" name="Freeform 5"/>
            <p:cNvSpPr/>
            <p:nvPr/>
          </p:nvSpPr>
          <p:spPr>
            <a:xfrm>
              <a:off x="0" y="0"/>
              <a:ext cx="4103970" cy="4481134"/>
            </a:xfrm>
            <a:custGeom>
              <a:avLst/>
              <a:gdLst/>
              <a:ahLst/>
              <a:cxnLst/>
              <a:rect l="l" t="t" r="r" b="b"/>
              <a:pathLst>
                <a:path w="4103970" h="4481134">
                  <a:moveTo>
                    <a:pt x="0" y="0"/>
                  </a:moveTo>
                  <a:lnTo>
                    <a:pt x="4103970" y="0"/>
                  </a:lnTo>
                  <a:lnTo>
                    <a:pt x="4103970" y="4481134"/>
                  </a:lnTo>
                  <a:lnTo>
                    <a:pt x="0" y="4481134"/>
                  </a:lnTo>
                  <a:close/>
                </a:path>
              </a:pathLst>
            </a:custGeom>
            <a:solidFill>
              <a:srgbClr val="EEECDE"/>
            </a:solidFill>
          </p:spPr>
        </p:sp>
      </p:grpSp>
      <p:sp>
        <p:nvSpPr>
          <p:cNvPr id="6" name="TextBox 6"/>
          <p:cNvSpPr txBox="1"/>
          <p:nvPr/>
        </p:nvSpPr>
        <p:spPr>
          <a:xfrm>
            <a:off x="1988768" y="650875"/>
            <a:ext cx="5489128" cy="793750"/>
          </a:xfrm>
          <a:prstGeom prst="rect">
            <a:avLst/>
          </a:prstGeom>
        </p:spPr>
        <p:txBody>
          <a:bodyPr lIns="0" tIns="0" rIns="0" bIns="0" rtlCol="0" anchor="t">
            <a:spAutoFit/>
          </a:bodyPr>
          <a:lstStyle/>
          <a:p>
            <a:pPr algn="l">
              <a:lnSpc>
                <a:spcPts val="6050"/>
              </a:lnSpc>
            </a:pPr>
            <a:r>
              <a:rPr lang="en-US" sz="5500" u="sng" spc="82">
                <a:solidFill>
                  <a:srgbClr val="3B6A7E"/>
                </a:solidFill>
                <a:latin typeface="Alice Bold"/>
                <a:ea typeface="Alice Bold"/>
                <a:cs typeface="Alice Bold"/>
                <a:sym typeface="Alice Bold"/>
              </a:rPr>
              <a:t>INTRODUCTION</a:t>
            </a:r>
          </a:p>
        </p:txBody>
      </p:sp>
      <p:sp>
        <p:nvSpPr>
          <p:cNvPr id="7" name="TextBox 7"/>
          <p:cNvSpPr txBox="1"/>
          <p:nvPr/>
        </p:nvSpPr>
        <p:spPr>
          <a:xfrm>
            <a:off x="402192" y="1700281"/>
            <a:ext cx="8662279" cy="7917180"/>
          </a:xfrm>
          <a:prstGeom prst="rect">
            <a:avLst/>
          </a:prstGeom>
        </p:spPr>
        <p:txBody>
          <a:bodyPr lIns="0" tIns="0" rIns="0" bIns="0" rtlCol="0" anchor="t">
            <a:spAutoFit/>
          </a:bodyPr>
          <a:lstStyle/>
          <a:p>
            <a:pPr marL="647702" lvl="1" indent="-323851" algn="l">
              <a:lnSpc>
                <a:spcPts val="3960"/>
              </a:lnSpc>
              <a:buFont typeface="Arial"/>
              <a:buChar char="•"/>
            </a:pPr>
            <a:r>
              <a:rPr lang="en-US" sz="3000" spc="30">
                <a:solidFill>
                  <a:srgbClr val="7D533B"/>
                </a:solidFill>
                <a:latin typeface="Alice"/>
                <a:ea typeface="Alice"/>
                <a:cs typeface="Alice"/>
                <a:sym typeface="Alice"/>
              </a:rPr>
              <a:t>Project creates a disease prediction system that analyzes user symptoms to forecast potential health conditions.</a:t>
            </a:r>
          </a:p>
          <a:p>
            <a:pPr marL="647702" lvl="1" indent="-323851" algn="l">
              <a:lnSpc>
                <a:spcPts val="3960"/>
              </a:lnSpc>
              <a:buFont typeface="Arial"/>
              <a:buChar char="•"/>
            </a:pPr>
            <a:r>
              <a:rPr lang="en-US" sz="3000" spc="30">
                <a:solidFill>
                  <a:srgbClr val="7D533B"/>
                </a:solidFill>
                <a:latin typeface="Alice"/>
                <a:ea typeface="Alice"/>
                <a:cs typeface="Alice"/>
                <a:sym typeface="Alice"/>
              </a:rPr>
              <a:t>Utilizes a trained model on a comprehensive dataset of diseases and symptoms to deliver accurate predictions.</a:t>
            </a:r>
          </a:p>
          <a:p>
            <a:pPr marL="647702" lvl="1" indent="-323851" algn="l">
              <a:lnSpc>
                <a:spcPts val="3960"/>
              </a:lnSpc>
              <a:buFont typeface="Arial"/>
              <a:buChar char="•"/>
            </a:pPr>
            <a:r>
              <a:rPr lang="en-US" sz="3000" spc="30">
                <a:solidFill>
                  <a:srgbClr val="7D533B"/>
                </a:solidFill>
                <a:latin typeface="Alice"/>
                <a:ea typeface="Alice"/>
                <a:cs typeface="Alice"/>
                <a:sym typeface="Alice"/>
              </a:rPr>
              <a:t>Offers personalized suggestions for medications, precautions, and lifestyle changes based on predictions.</a:t>
            </a:r>
          </a:p>
          <a:p>
            <a:pPr marL="647702" lvl="1" indent="-323851" algn="l">
              <a:lnSpc>
                <a:spcPts val="3960"/>
              </a:lnSpc>
              <a:buFont typeface="Arial"/>
              <a:buChar char="•"/>
            </a:pPr>
            <a:r>
              <a:rPr lang="en-US" sz="3000" spc="30">
                <a:solidFill>
                  <a:srgbClr val="7D533B"/>
                </a:solidFill>
                <a:latin typeface="Alice"/>
                <a:ea typeface="Alice"/>
                <a:cs typeface="Alice"/>
                <a:sym typeface="Alice"/>
              </a:rPr>
              <a:t>Aims to reduce immediate medical consultations by providing early diagnostic insights.</a:t>
            </a:r>
          </a:p>
          <a:p>
            <a:pPr marL="647702" lvl="1" indent="-323851" algn="l">
              <a:lnSpc>
                <a:spcPts val="3960"/>
              </a:lnSpc>
              <a:buFont typeface="Arial"/>
              <a:buChar char="•"/>
            </a:pPr>
            <a:r>
              <a:rPr lang="en-US" sz="3000" spc="30">
                <a:solidFill>
                  <a:srgbClr val="7D533B"/>
                </a:solidFill>
                <a:latin typeface="Alice"/>
                <a:ea typeface="Alice"/>
                <a:cs typeface="Alice"/>
                <a:sym typeface="Alice"/>
              </a:rPr>
              <a:t>Applications: Enhances telemedicine, online health diagnosis, and patient education by improving access to health information.</a:t>
            </a:r>
          </a:p>
          <a:p>
            <a:pPr algn="l">
              <a:lnSpc>
                <a:spcPts val="3960"/>
              </a:lnSpc>
            </a:pPr>
            <a:endParaRPr lang="en-US" sz="3000" spc="30">
              <a:solidFill>
                <a:srgbClr val="7D533B"/>
              </a:solidFill>
              <a:latin typeface="Alice"/>
              <a:ea typeface="Alice"/>
              <a:cs typeface="Alice"/>
              <a:sym typeface="Alice"/>
            </a:endParaRPr>
          </a:p>
        </p:txBody>
      </p:sp>
      <p:sp>
        <p:nvSpPr>
          <p:cNvPr id="8" name="Freeform 8"/>
          <p:cNvSpPr/>
          <p:nvPr/>
        </p:nvSpPr>
        <p:spPr>
          <a:xfrm rot="-1500000">
            <a:off x="-3042654" y="8515072"/>
            <a:ext cx="4391862" cy="4391862"/>
          </a:xfrm>
          <a:custGeom>
            <a:avLst/>
            <a:gdLst/>
            <a:ahLst/>
            <a:cxnLst/>
            <a:rect l="l" t="t" r="r" b="b"/>
            <a:pathLst>
              <a:path w="4391862" h="4391862">
                <a:moveTo>
                  <a:pt x="0" y="0"/>
                </a:moveTo>
                <a:lnTo>
                  <a:pt x="4391862" y="0"/>
                </a:lnTo>
                <a:lnTo>
                  <a:pt x="4391862" y="4391862"/>
                </a:lnTo>
                <a:lnTo>
                  <a:pt x="0" y="43918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6CEB3"/>
        </a:solidFill>
        <a:effectLst/>
      </p:bgPr>
    </p:bg>
    <p:spTree>
      <p:nvGrpSpPr>
        <p:cNvPr id="1" name=""/>
        <p:cNvGrpSpPr/>
        <p:nvPr/>
      </p:nvGrpSpPr>
      <p:grpSpPr>
        <a:xfrm>
          <a:off x="0" y="0"/>
          <a:ext cx="0" cy="0"/>
          <a:chOff x="0" y="0"/>
          <a:chExt cx="0" cy="0"/>
        </a:xfrm>
      </p:grpSpPr>
      <p:sp>
        <p:nvSpPr>
          <p:cNvPr id="2" name="Freeform 2"/>
          <p:cNvSpPr/>
          <p:nvPr/>
        </p:nvSpPr>
        <p:spPr>
          <a:xfrm>
            <a:off x="11201288" y="2144483"/>
            <a:ext cx="6705119" cy="5998033"/>
          </a:xfrm>
          <a:custGeom>
            <a:avLst/>
            <a:gdLst/>
            <a:ahLst/>
            <a:cxnLst/>
            <a:rect l="l" t="t" r="r" b="b"/>
            <a:pathLst>
              <a:path w="6705119" h="5998033">
                <a:moveTo>
                  <a:pt x="0" y="0"/>
                </a:moveTo>
                <a:lnTo>
                  <a:pt x="6705118" y="0"/>
                </a:lnTo>
                <a:lnTo>
                  <a:pt x="6705118" y="5998034"/>
                </a:lnTo>
                <a:lnTo>
                  <a:pt x="0" y="59980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49670"/>
            <a:ext cx="10976469" cy="10336670"/>
            <a:chOff x="0" y="0"/>
            <a:chExt cx="4758499" cy="4481134"/>
          </a:xfrm>
        </p:grpSpPr>
        <p:sp>
          <p:nvSpPr>
            <p:cNvPr id="4" name="Freeform 4"/>
            <p:cNvSpPr/>
            <p:nvPr/>
          </p:nvSpPr>
          <p:spPr>
            <a:xfrm>
              <a:off x="0" y="0"/>
              <a:ext cx="4758499" cy="4481134"/>
            </a:xfrm>
            <a:custGeom>
              <a:avLst/>
              <a:gdLst/>
              <a:ahLst/>
              <a:cxnLst/>
              <a:rect l="l" t="t" r="r" b="b"/>
              <a:pathLst>
                <a:path w="4758499" h="4481134">
                  <a:moveTo>
                    <a:pt x="0" y="0"/>
                  </a:moveTo>
                  <a:lnTo>
                    <a:pt x="4758499" y="0"/>
                  </a:lnTo>
                  <a:lnTo>
                    <a:pt x="4758499" y="4481134"/>
                  </a:lnTo>
                  <a:lnTo>
                    <a:pt x="0" y="4481134"/>
                  </a:lnTo>
                  <a:close/>
                </a:path>
              </a:pathLst>
            </a:custGeom>
            <a:solidFill>
              <a:srgbClr val="EEECDE"/>
            </a:solidFill>
          </p:spPr>
        </p:sp>
      </p:grpSp>
      <p:sp>
        <p:nvSpPr>
          <p:cNvPr id="5" name="Freeform 5"/>
          <p:cNvSpPr/>
          <p:nvPr/>
        </p:nvSpPr>
        <p:spPr>
          <a:xfrm rot="-1500000">
            <a:off x="-2510256" y="8540662"/>
            <a:ext cx="4391862" cy="4391862"/>
          </a:xfrm>
          <a:custGeom>
            <a:avLst/>
            <a:gdLst/>
            <a:ahLst/>
            <a:cxnLst/>
            <a:rect l="l" t="t" r="r" b="b"/>
            <a:pathLst>
              <a:path w="4391862" h="4391862">
                <a:moveTo>
                  <a:pt x="0" y="0"/>
                </a:moveTo>
                <a:lnTo>
                  <a:pt x="4391861" y="0"/>
                </a:lnTo>
                <a:lnTo>
                  <a:pt x="4391861" y="4391862"/>
                </a:lnTo>
                <a:lnTo>
                  <a:pt x="0" y="43918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1500000">
            <a:off x="15710476" y="-1801056"/>
            <a:ext cx="4391862" cy="4391862"/>
          </a:xfrm>
          <a:custGeom>
            <a:avLst/>
            <a:gdLst/>
            <a:ahLst/>
            <a:cxnLst/>
            <a:rect l="l" t="t" r="r" b="b"/>
            <a:pathLst>
              <a:path w="4391862" h="4391862">
                <a:moveTo>
                  <a:pt x="0" y="0"/>
                </a:moveTo>
                <a:lnTo>
                  <a:pt x="4391861" y="0"/>
                </a:lnTo>
                <a:lnTo>
                  <a:pt x="4391861" y="4391862"/>
                </a:lnTo>
                <a:lnTo>
                  <a:pt x="0" y="43918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1630509" y="650875"/>
            <a:ext cx="7715452" cy="793750"/>
          </a:xfrm>
          <a:prstGeom prst="rect">
            <a:avLst/>
          </a:prstGeom>
        </p:spPr>
        <p:txBody>
          <a:bodyPr lIns="0" tIns="0" rIns="0" bIns="0" rtlCol="0" anchor="t">
            <a:spAutoFit/>
          </a:bodyPr>
          <a:lstStyle/>
          <a:p>
            <a:pPr algn="l">
              <a:lnSpc>
                <a:spcPts val="6050"/>
              </a:lnSpc>
            </a:pPr>
            <a:r>
              <a:rPr lang="en-US" sz="5500" u="sng" spc="82">
                <a:solidFill>
                  <a:srgbClr val="3B6A7E"/>
                </a:solidFill>
                <a:latin typeface="Alice Bold"/>
                <a:ea typeface="Alice Bold"/>
                <a:cs typeface="Alice Bold"/>
                <a:sym typeface="Alice Bold"/>
              </a:rPr>
              <a:t>PROBLEM STATEMENT</a:t>
            </a:r>
          </a:p>
        </p:txBody>
      </p:sp>
      <p:sp>
        <p:nvSpPr>
          <p:cNvPr id="8" name="TextBox 8"/>
          <p:cNvSpPr txBox="1"/>
          <p:nvPr/>
        </p:nvSpPr>
        <p:spPr>
          <a:xfrm>
            <a:off x="427782" y="1754446"/>
            <a:ext cx="9609106" cy="7324725"/>
          </a:xfrm>
          <a:prstGeom prst="rect">
            <a:avLst/>
          </a:prstGeom>
        </p:spPr>
        <p:txBody>
          <a:bodyPr lIns="0" tIns="0" rIns="0" bIns="0" rtlCol="0" anchor="t">
            <a:spAutoFit/>
          </a:bodyPr>
          <a:lstStyle/>
          <a:p>
            <a:pPr marL="647702" lvl="1" indent="-323851" algn="l">
              <a:lnSpc>
                <a:spcPts val="3600"/>
              </a:lnSpc>
              <a:buFont typeface="Arial"/>
              <a:buChar char="•"/>
            </a:pPr>
            <a:r>
              <a:rPr lang="en-US" sz="3000" spc="30">
                <a:solidFill>
                  <a:srgbClr val="7D533B"/>
                </a:solidFill>
                <a:latin typeface="Alice"/>
                <a:ea typeface="Alice"/>
                <a:cs typeface="Alice"/>
                <a:sym typeface="Alice"/>
              </a:rPr>
              <a:t>Medical diagnosis can be time-consuming and inaccessible for many, especially in remote areas.</a:t>
            </a:r>
          </a:p>
          <a:p>
            <a:pPr marL="647702" lvl="1" indent="-323851" algn="l">
              <a:lnSpc>
                <a:spcPts val="3600"/>
              </a:lnSpc>
              <a:buFont typeface="Arial"/>
              <a:buChar char="•"/>
            </a:pPr>
            <a:r>
              <a:rPr lang="en-US" sz="3000" spc="30">
                <a:solidFill>
                  <a:srgbClr val="7D533B"/>
                </a:solidFill>
                <a:latin typeface="Alice"/>
                <a:ea typeface="Alice"/>
                <a:cs typeface="Alice"/>
                <a:sym typeface="Alice"/>
              </a:rPr>
              <a:t>There is a lack of quick, preliminary diagnostic tools for common symptoms, which delays early detection and treatment.</a:t>
            </a:r>
          </a:p>
          <a:p>
            <a:pPr marL="647702" lvl="1" indent="-323851" algn="l">
              <a:lnSpc>
                <a:spcPts val="3600"/>
              </a:lnSpc>
              <a:buFont typeface="Arial"/>
              <a:buChar char="•"/>
            </a:pPr>
            <a:r>
              <a:rPr lang="en-US" sz="3000" spc="30">
                <a:solidFill>
                  <a:srgbClr val="7D533B"/>
                </a:solidFill>
                <a:latin typeface="Alice"/>
                <a:ea typeface="Alice"/>
                <a:cs typeface="Alice"/>
                <a:sym typeface="Alice"/>
              </a:rPr>
              <a:t>Healthcare systems are often overburdened, leading to longer waiting times for consultations and diagnosis.</a:t>
            </a:r>
          </a:p>
          <a:p>
            <a:pPr marL="647702" lvl="1" indent="-323851" algn="l">
              <a:lnSpc>
                <a:spcPts val="3600"/>
              </a:lnSpc>
              <a:buFont typeface="Arial"/>
              <a:buChar char="•"/>
            </a:pPr>
            <a:r>
              <a:rPr lang="en-US" sz="3000" spc="30">
                <a:solidFill>
                  <a:srgbClr val="7D533B"/>
                </a:solidFill>
                <a:latin typeface="Alice"/>
                <a:ea typeface="Alice"/>
                <a:cs typeface="Alice"/>
                <a:sym typeface="Alice"/>
              </a:rPr>
              <a:t>Many people lack awareness about potential health issues due to ignoring early symptoms.</a:t>
            </a:r>
          </a:p>
          <a:p>
            <a:pPr marL="647702" lvl="1" indent="-323851" algn="l">
              <a:lnSpc>
                <a:spcPts val="3600"/>
              </a:lnSpc>
              <a:buFont typeface="Arial"/>
              <a:buChar char="•"/>
            </a:pPr>
            <a:r>
              <a:rPr lang="en-US" sz="3000" spc="30">
                <a:solidFill>
                  <a:srgbClr val="7D533B"/>
                </a:solidFill>
                <a:latin typeface="Alice"/>
                <a:ea typeface="Alice"/>
                <a:cs typeface="Alice"/>
                <a:sym typeface="Alice"/>
              </a:rPr>
              <a:t>The cost of regular medical consultations can be high, particularly for minor concerns.</a:t>
            </a:r>
          </a:p>
          <a:p>
            <a:pPr marL="647702" lvl="1" indent="-323851" algn="l">
              <a:lnSpc>
                <a:spcPts val="3600"/>
              </a:lnSpc>
              <a:buFont typeface="Arial"/>
              <a:buChar char="•"/>
            </a:pPr>
            <a:r>
              <a:rPr lang="en-US" sz="3000" spc="30">
                <a:solidFill>
                  <a:srgbClr val="7D533B"/>
                </a:solidFill>
                <a:latin typeface="Alice"/>
                <a:ea typeface="Alice"/>
                <a:cs typeface="Alice"/>
                <a:sym typeface="Alice"/>
              </a:rPr>
              <a:t>There is a need for an efficient, accessible, and cost-effective system that predicts diseases based on symptoms.</a:t>
            </a:r>
          </a:p>
          <a:p>
            <a:pPr algn="l">
              <a:lnSpc>
                <a:spcPts val="3600"/>
              </a:lnSpc>
            </a:pPr>
            <a:endParaRPr lang="en-US" sz="3000" spc="30">
              <a:solidFill>
                <a:srgbClr val="7D533B"/>
              </a:solidFill>
              <a:latin typeface="Alice"/>
              <a:ea typeface="Alice"/>
              <a:cs typeface="Alice"/>
              <a:sym typeface="Alice"/>
            </a:endParaRP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6CEB3"/>
        </a:solidFill>
        <a:effectLst/>
      </p:bgPr>
    </p:bg>
    <p:spTree>
      <p:nvGrpSpPr>
        <p:cNvPr id="1" name=""/>
        <p:cNvGrpSpPr/>
        <p:nvPr/>
      </p:nvGrpSpPr>
      <p:grpSpPr>
        <a:xfrm>
          <a:off x="0" y="0"/>
          <a:ext cx="0" cy="0"/>
          <a:chOff x="0" y="0"/>
          <a:chExt cx="0" cy="0"/>
        </a:xfrm>
      </p:grpSpPr>
      <p:sp>
        <p:nvSpPr>
          <p:cNvPr id="2" name="Freeform 2"/>
          <p:cNvSpPr/>
          <p:nvPr/>
        </p:nvSpPr>
        <p:spPr>
          <a:xfrm>
            <a:off x="10796107" y="2389875"/>
            <a:ext cx="7110299" cy="5507250"/>
          </a:xfrm>
          <a:custGeom>
            <a:avLst/>
            <a:gdLst/>
            <a:ahLst/>
            <a:cxnLst/>
            <a:rect l="l" t="t" r="r" b="b"/>
            <a:pathLst>
              <a:path w="7110299" h="5507250">
                <a:moveTo>
                  <a:pt x="0" y="0"/>
                </a:moveTo>
                <a:lnTo>
                  <a:pt x="7110299" y="0"/>
                </a:lnTo>
                <a:lnTo>
                  <a:pt x="7110299" y="5507250"/>
                </a:lnTo>
                <a:lnTo>
                  <a:pt x="0" y="55072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49670"/>
            <a:ext cx="10489914" cy="10336670"/>
            <a:chOff x="0" y="0"/>
            <a:chExt cx="4547568" cy="4481134"/>
          </a:xfrm>
        </p:grpSpPr>
        <p:sp>
          <p:nvSpPr>
            <p:cNvPr id="4" name="Freeform 4"/>
            <p:cNvSpPr/>
            <p:nvPr/>
          </p:nvSpPr>
          <p:spPr>
            <a:xfrm>
              <a:off x="0" y="0"/>
              <a:ext cx="4547568" cy="4481134"/>
            </a:xfrm>
            <a:custGeom>
              <a:avLst/>
              <a:gdLst/>
              <a:ahLst/>
              <a:cxnLst/>
              <a:rect l="l" t="t" r="r" b="b"/>
              <a:pathLst>
                <a:path w="4547568" h="4481134">
                  <a:moveTo>
                    <a:pt x="0" y="0"/>
                  </a:moveTo>
                  <a:lnTo>
                    <a:pt x="4547568" y="0"/>
                  </a:lnTo>
                  <a:lnTo>
                    <a:pt x="4547568" y="4481134"/>
                  </a:lnTo>
                  <a:lnTo>
                    <a:pt x="0" y="4481134"/>
                  </a:lnTo>
                  <a:close/>
                </a:path>
              </a:pathLst>
            </a:custGeom>
            <a:solidFill>
              <a:srgbClr val="EEECDE"/>
            </a:solidFill>
          </p:spPr>
        </p:sp>
      </p:grpSp>
      <p:sp>
        <p:nvSpPr>
          <p:cNvPr id="5" name="Freeform 5"/>
          <p:cNvSpPr/>
          <p:nvPr/>
        </p:nvSpPr>
        <p:spPr>
          <a:xfrm rot="-1500000">
            <a:off x="-2528600" y="8619424"/>
            <a:ext cx="4391862" cy="4391862"/>
          </a:xfrm>
          <a:custGeom>
            <a:avLst/>
            <a:gdLst/>
            <a:ahLst/>
            <a:cxnLst/>
            <a:rect l="l" t="t" r="r" b="b"/>
            <a:pathLst>
              <a:path w="4391862" h="4391862">
                <a:moveTo>
                  <a:pt x="0" y="0"/>
                </a:moveTo>
                <a:lnTo>
                  <a:pt x="4391862" y="0"/>
                </a:lnTo>
                <a:lnTo>
                  <a:pt x="4391862" y="4391861"/>
                </a:lnTo>
                <a:lnTo>
                  <a:pt x="0" y="43918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1500000">
            <a:off x="15710476" y="-1801056"/>
            <a:ext cx="4391862" cy="4391862"/>
          </a:xfrm>
          <a:custGeom>
            <a:avLst/>
            <a:gdLst/>
            <a:ahLst/>
            <a:cxnLst/>
            <a:rect l="l" t="t" r="r" b="b"/>
            <a:pathLst>
              <a:path w="4391862" h="4391862">
                <a:moveTo>
                  <a:pt x="0" y="0"/>
                </a:moveTo>
                <a:lnTo>
                  <a:pt x="4391861" y="0"/>
                </a:lnTo>
                <a:lnTo>
                  <a:pt x="4391861" y="4391862"/>
                </a:lnTo>
                <a:lnTo>
                  <a:pt x="0" y="43918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2788174" y="432975"/>
            <a:ext cx="4670251" cy="793750"/>
          </a:xfrm>
          <a:prstGeom prst="rect">
            <a:avLst/>
          </a:prstGeom>
        </p:spPr>
        <p:txBody>
          <a:bodyPr lIns="0" tIns="0" rIns="0" bIns="0" rtlCol="0" anchor="t">
            <a:spAutoFit/>
          </a:bodyPr>
          <a:lstStyle/>
          <a:p>
            <a:pPr algn="l">
              <a:lnSpc>
                <a:spcPts val="6050"/>
              </a:lnSpc>
            </a:pPr>
            <a:r>
              <a:rPr lang="en-US" sz="5500" u="sng" spc="82">
                <a:solidFill>
                  <a:srgbClr val="3B6A7E"/>
                </a:solidFill>
                <a:latin typeface="Alice Bold"/>
                <a:ea typeface="Alice Bold"/>
                <a:cs typeface="Alice Bold"/>
                <a:sym typeface="Alice Bold"/>
              </a:rPr>
              <a:t>ADVANTAGES</a:t>
            </a:r>
          </a:p>
        </p:txBody>
      </p:sp>
      <p:sp>
        <p:nvSpPr>
          <p:cNvPr id="8" name="TextBox 8"/>
          <p:cNvSpPr txBox="1"/>
          <p:nvPr/>
        </p:nvSpPr>
        <p:spPr>
          <a:xfrm>
            <a:off x="0" y="1587256"/>
            <a:ext cx="10246599" cy="8239125"/>
          </a:xfrm>
          <a:prstGeom prst="rect">
            <a:avLst/>
          </a:prstGeom>
        </p:spPr>
        <p:txBody>
          <a:bodyPr lIns="0" tIns="0" rIns="0" bIns="0" rtlCol="0" anchor="t">
            <a:spAutoFit/>
          </a:bodyPr>
          <a:lstStyle/>
          <a:p>
            <a:pPr marL="647702" lvl="1" indent="-323851" algn="l">
              <a:lnSpc>
                <a:spcPts val="3600"/>
              </a:lnSpc>
              <a:buFont typeface="Arial"/>
              <a:buChar char="•"/>
            </a:pPr>
            <a:r>
              <a:rPr lang="en-US" sz="3000" spc="30">
                <a:solidFill>
                  <a:srgbClr val="7D533B"/>
                </a:solidFill>
                <a:latin typeface="Alice Bold"/>
                <a:ea typeface="Alice Bold"/>
                <a:cs typeface="Alice Bold"/>
                <a:sym typeface="Alice Bold"/>
              </a:rPr>
              <a:t>Rapid Diagnosis:</a:t>
            </a:r>
            <a:r>
              <a:rPr lang="en-US" sz="3000" spc="30">
                <a:solidFill>
                  <a:srgbClr val="7D533B"/>
                </a:solidFill>
                <a:latin typeface="Alice"/>
                <a:ea typeface="Alice"/>
                <a:cs typeface="Alice"/>
                <a:sym typeface="Alice"/>
              </a:rPr>
              <a:t> Provides instant disease predictions, enabling users to take timely preventive or corrective actions.</a:t>
            </a:r>
          </a:p>
          <a:p>
            <a:pPr marL="647702" lvl="1" indent="-323851" algn="l">
              <a:lnSpc>
                <a:spcPts val="3600"/>
              </a:lnSpc>
              <a:buFont typeface="Arial"/>
              <a:buChar char="•"/>
            </a:pPr>
            <a:r>
              <a:rPr lang="en-US" sz="3000" spc="30">
                <a:solidFill>
                  <a:srgbClr val="7D533B"/>
                </a:solidFill>
                <a:latin typeface="Alice Bold"/>
                <a:ea typeface="Alice Bold"/>
                <a:cs typeface="Alice Bold"/>
                <a:sym typeface="Alice Bold"/>
              </a:rPr>
              <a:t>Remote Healthcare Access:</a:t>
            </a:r>
            <a:r>
              <a:rPr lang="en-US" sz="3000" spc="30">
                <a:solidFill>
                  <a:srgbClr val="7D533B"/>
                </a:solidFill>
                <a:latin typeface="Alice"/>
                <a:ea typeface="Alice"/>
                <a:cs typeface="Alice"/>
                <a:sym typeface="Alice"/>
              </a:rPr>
              <a:t> Offers health services to users in remote or rural areas with limited access to healthcare facilities.</a:t>
            </a:r>
          </a:p>
          <a:p>
            <a:pPr marL="647702" lvl="1" indent="-323851" algn="l">
              <a:lnSpc>
                <a:spcPts val="3600"/>
              </a:lnSpc>
              <a:buFont typeface="Arial"/>
              <a:buChar char="•"/>
            </a:pPr>
            <a:r>
              <a:rPr lang="en-US" sz="3000" spc="30">
                <a:solidFill>
                  <a:srgbClr val="7D533B"/>
                </a:solidFill>
                <a:latin typeface="Alice Bold"/>
                <a:ea typeface="Alice Bold"/>
                <a:cs typeface="Alice Bold"/>
                <a:sym typeface="Alice Bold"/>
              </a:rPr>
              <a:t>Cost Efficiency:</a:t>
            </a:r>
            <a:r>
              <a:rPr lang="en-US" sz="3000" spc="30">
                <a:solidFill>
                  <a:srgbClr val="7D533B"/>
                </a:solidFill>
                <a:latin typeface="Alice"/>
                <a:ea typeface="Alice"/>
                <a:cs typeface="Alice"/>
                <a:sym typeface="Alice"/>
              </a:rPr>
              <a:t> Reduces the need for frequent medical visits, saving on consultation fees and travel costs.</a:t>
            </a:r>
          </a:p>
          <a:p>
            <a:pPr marL="647702" lvl="1" indent="-323851" algn="l">
              <a:lnSpc>
                <a:spcPts val="3600"/>
              </a:lnSpc>
              <a:buFont typeface="Arial"/>
              <a:buChar char="•"/>
            </a:pPr>
            <a:r>
              <a:rPr lang="en-US" sz="3000" spc="30">
                <a:solidFill>
                  <a:srgbClr val="7D533B"/>
                </a:solidFill>
                <a:latin typeface="Alice Bold"/>
                <a:ea typeface="Alice Bold"/>
                <a:cs typeface="Alice Bold"/>
                <a:sym typeface="Alice Bold"/>
              </a:rPr>
              <a:t>Early Detection:</a:t>
            </a:r>
            <a:r>
              <a:rPr lang="en-US" sz="3000" spc="30">
                <a:solidFill>
                  <a:srgbClr val="7D533B"/>
                </a:solidFill>
                <a:latin typeface="Alice"/>
                <a:ea typeface="Alice"/>
                <a:cs typeface="Alice"/>
                <a:sym typeface="Alice"/>
              </a:rPr>
              <a:t> Identifies potential diseases at an early stage, which can lead to better management and treatment outcomes.</a:t>
            </a:r>
          </a:p>
          <a:p>
            <a:pPr marL="647702" lvl="1" indent="-323851" algn="l">
              <a:lnSpc>
                <a:spcPts val="3600"/>
              </a:lnSpc>
              <a:buFont typeface="Arial"/>
              <a:buChar char="•"/>
            </a:pPr>
            <a:r>
              <a:rPr lang="en-US" sz="3000" spc="30">
                <a:solidFill>
                  <a:srgbClr val="7D533B"/>
                </a:solidFill>
                <a:latin typeface="Alice Bold"/>
                <a:ea typeface="Alice Bold"/>
                <a:cs typeface="Alice Bold"/>
                <a:sym typeface="Alice Bold"/>
              </a:rPr>
              <a:t>User Empowerment:</a:t>
            </a:r>
            <a:r>
              <a:rPr lang="en-US" sz="3000" spc="30">
                <a:solidFill>
                  <a:srgbClr val="7D533B"/>
                </a:solidFill>
                <a:latin typeface="Alice"/>
                <a:ea typeface="Alice"/>
                <a:cs typeface="Alice"/>
                <a:sym typeface="Alice"/>
              </a:rPr>
              <a:t> Encourages users to take control of their health by providing them with information based on their symptoms.</a:t>
            </a:r>
          </a:p>
          <a:p>
            <a:pPr marL="647702" lvl="1" indent="-323851" algn="l">
              <a:lnSpc>
                <a:spcPts val="3600"/>
              </a:lnSpc>
              <a:buFont typeface="Arial"/>
              <a:buChar char="•"/>
            </a:pPr>
            <a:r>
              <a:rPr lang="en-US" sz="3000" spc="30">
                <a:solidFill>
                  <a:srgbClr val="7D533B"/>
                </a:solidFill>
                <a:latin typeface="Alice Bold"/>
                <a:ea typeface="Alice Bold"/>
                <a:cs typeface="Alice Bold"/>
                <a:sym typeface="Alice Bold"/>
              </a:rPr>
              <a:t>Scalability:</a:t>
            </a:r>
            <a:r>
              <a:rPr lang="en-US" sz="3000" spc="30">
                <a:solidFill>
                  <a:srgbClr val="7D533B"/>
                </a:solidFill>
                <a:latin typeface="Alice"/>
                <a:ea typeface="Alice"/>
                <a:cs typeface="Alice"/>
                <a:sym typeface="Alice"/>
              </a:rPr>
              <a:t> The system can be easily scaled to handle large amounts of data and users, providing widespread access.</a:t>
            </a:r>
          </a:p>
          <a:p>
            <a:pPr algn="l">
              <a:lnSpc>
                <a:spcPts val="3600"/>
              </a:lnSpc>
            </a:pPr>
            <a:endParaRPr lang="en-US" sz="3000" spc="30">
              <a:solidFill>
                <a:srgbClr val="7D533B"/>
              </a:solidFill>
              <a:latin typeface="Alice"/>
              <a:ea typeface="Alice"/>
              <a:cs typeface="Alice"/>
              <a:sym typeface="Alice"/>
            </a:endParaRP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CEB3"/>
        </a:solidFill>
        <a:effectLst/>
      </p:bgPr>
    </p:bg>
    <p:spTree>
      <p:nvGrpSpPr>
        <p:cNvPr id="1" name=""/>
        <p:cNvGrpSpPr/>
        <p:nvPr/>
      </p:nvGrpSpPr>
      <p:grpSpPr>
        <a:xfrm>
          <a:off x="0" y="0"/>
          <a:ext cx="0" cy="0"/>
          <a:chOff x="0" y="0"/>
          <a:chExt cx="0" cy="0"/>
        </a:xfrm>
      </p:grpSpPr>
      <p:sp>
        <p:nvSpPr>
          <p:cNvPr id="2" name="Freeform 2"/>
          <p:cNvSpPr/>
          <p:nvPr/>
        </p:nvSpPr>
        <p:spPr>
          <a:xfrm>
            <a:off x="10556416" y="2646871"/>
            <a:ext cx="7503530" cy="4993258"/>
          </a:xfrm>
          <a:custGeom>
            <a:avLst/>
            <a:gdLst/>
            <a:ahLst/>
            <a:cxnLst/>
            <a:rect l="l" t="t" r="r" b="b"/>
            <a:pathLst>
              <a:path w="7503530" h="4993258">
                <a:moveTo>
                  <a:pt x="0" y="0"/>
                </a:moveTo>
                <a:lnTo>
                  <a:pt x="7503530" y="0"/>
                </a:lnTo>
                <a:lnTo>
                  <a:pt x="7503530" y="4993258"/>
                </a:lnTo>
                <a:lnTo>
                  <a:pt x="0" y="49932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49670"/>
            <a:ext cx="10234362" cy="10336670"/>
            <a:chOff x="0" y="0"/>
            <a:chExt cx="4436781" cy="4481134"/>
          </a:xfrm>
        </p:grpSpPr>
        <p:sp>
          <p:nvSpPr>
            <p:cNvPr id="4" name="Freeform 4"/>
            <p:cNvSpPr/>
            <p:nvPr/>
          </p:nvSpPr>
          <p:spPr>
            <a:xfrm>
              <a:off x="0" y="0"/>
              <a:ext cx="4436782" cy="4481134"/>
            </a:xfrm>
            <a:custGeom>
              <a:avLst/>
              <a:gdLst/>
              <a:ahLst/>
              <a:cxnLst/>
              <a:rect l="l" t="t" r="r" b="b"/>
              <a:pathLst>
                <a:path w="4436782" h="4481134">
                  <a:moveTo>
                    <a:pt x="0" y="0"/>
                  </a:moveTo>
                  <a:lnTo>
                    <a:pt x="4436782" y="0"/>
                  </a:lnTo>
                  <a:lnTo>
                    <a:pt x="4436782" y="4481134"/>
                  </a:lnTo>
                  <a:lnTo>
                    <a:pt x="0" y="4481134"/>
                  </a:lnTo>
                  <a:close/>
                </a:path>
              </a:pathLst>
            </a:custGeom>
            <a:solidFill>
              <a:srgbClr val="EEECDE"/>
            </a:solidFill>
          </p:spPr>
        </p:sp>
      </p:grpSp>
      <p:sp>
        <p:nvSpPr>
          <p:cNvPr id="5" name="Freeform 5"/>
          <p:cNvSpPr/>
          <p:nvPr/>
        </p:nvSpPr>
        <p:spPr>
          <a:xfrm rot="-1500000">
            <a:off x="15710476" y="-1801056"/>
            <a:ext cx="4391862" cy="4391862"/>
          </a:xfrm>
          <a:custGeom>
            <a:avLst/>
            <a:gdLst/>
            <a:ahLst/>
            <a:cxnLst/>
            <a:rect l="l" t="t" r="r" b="b"/>
            <a:pathLst>
              <a:path w="4391862" h="4391862">
                <a:moveTo>
                  <a:pt x="0" y="0"/>
                </a:moveTo>
                <a:lnTo>
                  <a:pt x="4391861" y="0"/>
                </a:lnTo>
                <a:lnTo>
                  <a:pt x="4391861" y="4391862"/>
                </a:lnTo>
                <a:lnTo>
                  <a:pt x="0" y="43918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2500566" y="432975"/>
            <a:ext cx="5233229" cy="793750"/>
          </a:xfrm>
          <a:prstGeom prst="rect">
            <a:avLst/>
          </a:prstGeom>
        </p:spPr>
        <p:txBody>
          <a:bodyPr lIns="0" tIns="0" rIns="0" bIns="0" rtlCol="0" anchor="t">
            <a:spAutoFit/>
          </a:bodyPr>
          <a:lstStyle/>
          <a:p>
            <a:pPr algn="l">
              <a:lnSpc>
                <a:spcPts val="6050"/>
              </a:lnSpc>
            </a:pPr>
            <a:r>
              <a:rPr lang="en-US" sz="5500" u="sng" spc="82">
                <a:solidFill>
                  <a:srgbClr val="3B6A7E"/>
                </a:solidFill>
                <a:latin typeface="Alice Bold"/>
                <a:ea typeface="Alice Bold"/>
                <a:cs typeface="Alice Bold"/>
                <a:sym typeface="Alice Bold"/>
              </a:rPr>
              <a:t>FUTURE SCOPE</a:t>
            </a:r>
          </a:p>
        </p:txBody>
      </p:sp>
      <p:sp>
        <p:nvSpPr>
          <p:cNvPr id="7" name="TextBox 7"/>
          <p:cNvSpPr txBox="1"/>
          <p:nvPr/>
        </p:nvSpPr>
        <p:spPr>
          <a:xfrm>
            <a:off x="261448" y="1476375"/>
            <a:ext cx="9711466" cy="8239125"/>
          </a:xfrm>
          <a:prstGeom prst="rect">
            <a:avLst/>
          </a:prstGeom>
        </p:spPr>
        <p:txBody>
          <a:bodyPr lIns="0" tIns="0" rIns="0" bIns="0" rtlCol="0" anchor="t">
            <a:spAutoFit/>
          </a:bodyPr>
          <a:lstStyle/>
          <a:p>
            <a:pPr marL="647702" lvl="1" indent="-323851" algn="l">
              <a:lnSpc>
                <a:spcPts val="3600"/>
              </a:lnSpc>
              <a:buFont typeface="Arial"/>
              <a:buChar char="•"/>
            </a:pPr>
            <a:r>
              <a:rPr lang="en-US" sz="3000" spc="30">
                <a:solidFill>
                  <a:srgbClr val="7D533B"/>
                </a:solidFill>
                <a:latin typeface="Alice"/>
                <a:ea typeface="Alice"/>
                <a:cs typeface="Alice"/>
                <a:sym typeface="Alice"/>
              </a:rPr>
              <a:t>The system can be improved by incorporating a larger dataset covering more diseases, symptoms, and patient demographics.</a:t>
            </a:r>
          </a:p>
          <a:p>
            <a:pPr marL="647702" lvl="1" indent="-323851" algn="l">
              <a:lnSpc>
                <a:spcPts val="3600"/>
              </a:lnSpc>
              <a:buFont typeface="Arial"/>
              <a:buChar char="•"/>
            </a:pPr>
            <a:r>
              <a:rPr lang="en-US" sz="3000" spc="30">
                <a:solidFill>
                  <a:srgbClr val="7D533B"/>
                </a:solidFill>
                <a:latin typeface="Alice"/>
                <a:ea typeface="Alice"/>
                <a:cs typeface="Alice"/>
                <a:sym typeface="Alice"/>
              </a:rPr>
              <a:t> Adding support for real-time health monitoring devices (such as smartwatches) to enhance prediction accuracy.</a:t>
            </a:r>
          </a:p>
          <a:p>
            <a:pPr marL="647702" lvl="1" indent="-323851" algn="l">
              <a:lnSpc>
                <a:spcPts val="3600"/>
              </a:lnSpc>
              <a:buFont typeface="Arial"/>
              <a:buChar char="•"/>
            </a:pPr>
            <a:r>
              <a:rPr lang="en-US" sz="3000" spc="30">
                <a:solidFill>
                  <a:srgbClr val="7D533B"/>
                </a:solidFill>
                <a:latin typeface="Alice"/>
                <a:ea typeface="Alice"/>
                <a:cs typeface="Alice"/>
                <a:sym typeface="Alice"/>
              </a:rPr>
              <a:t> Introducing personalized predictions by considering users' medical histories, age, and genetic predispositions.</a:t>
            </a:r>
          </a:p>
          <a:p>
            <a:pPr marL="647702" lvl="1" indent="-323851" algn="l">
              <a:lnSpc>
                <a:spcPts val="3600"/>
              </a:lnSpc>
              <a:buFont typeface="Arial"/>
              <a:buChar char="•"/>
            </a:pPr>
            <a:r>
              <a:rPr lang="en-US" sz="3000" spc="30">
                <a:solidFill>
                  <a:srgbClr val="7D533B"/>
                </a:solidFill>
                <a:latin typeface="Alice"/>
                <a:ea typeface="Alice"/>
                <a:cs typeface="Alice"/>
                <a:sym typeface="Alice"/>
              </a:rPr>
              <a:t> Expanding the system’s reach by offering support for multiple languages and region-specific diseases.</a:t>
            </a:r>
          </a:p>
          <a:p>
            <a:pPr marL="647702" lvl="1" indent="-323851" algn="l">
              <a:lnSpc>
                <a:spcPts val="3600"/>
              </a:lnSpc>
              <a:buFont typeface="Arial"/>
              <a:buChar char="•"/>
            </a:pPr>
            <a:r>
              <a:rPr lang="en-US" sz="3000" spc="30">
                <a:solidFill>
                  <a:srgbClr val="7D533B"/>
                </a:solidFill>
                <a:latin typeface="Alice"/>
                <a:ea typeface="Alice"/>
                <a:cs typeface="Alice"/>
                <a:sym typeface="Alice"/>
              </a:rPr>
              <a:t>Deploying the system as a mobile app for greater accessibility, allowing users to receive predictions on the go.</a:t>
            </a:r>
          </a:p>
          <a:p>
            <a:pPr marL="647702" lvl="1" indent="-323851" algn="l">
              <a:lnSpc>
                <a:spcPts val="3600"/>
              </a:lnSpc>
              <a:buFont typeface="Arial"/>
              <a:buChar char="•"/>
            </a:pPr>
            <a:r>
              <a:rPr lang="en-US" sz="3000" spc="30">
                <a:solidFill>
                  <a:srgbClr val="7D533B"/>
                </a:solidFill>
                <a:latin typeface="Alice"/>
                <a:ea typeface="Alice"/>
                <a:cs typeface="Alice"/>
                <a:sym typeface="Alice"/>
              </a:rPr>
              <a:t>Partnering with hospitals and clinics to validate and refine the model for use in professional settings.</a:t>
            </a:r>
          </a:p>
          <a:p>
            <a:pPr algn="l">
              <a:lnSpc>
                <a:spcPts val="3600"/>
              </a:lnSpc>
            </a:pPr>
            <a:endParaRPr lang="en-US" sz="3000" spc="30">
              <a:solidFill>
                <a:srgbClr val="7D533B"/>
              </a:solidFill>
              <a:latin typeface="Alice"/>
              <a:ea typeface="Alice"/>
              <a:cs typeface="Alice"/>
              <a:sym typeface="Alice"/>
            </a:endParaRPr>
          </a:p>
        </p:txBody>
      </p:sp>
      <p:sp>
        <p:nvSpPr>
          <p:cNvPr id="8" name="Freeform 8"/>
          <p:cNvSpPr/>
          <p:nvPr/>
        </p:nvSpPr>
        <p:spPr>
          <a:xfrm rot="-1500000">
            <a:off x="-2349470" y="8387122"/>
            <a:ext cx="4391862" cy="4391862"/>
          </a:xfrm>
          <a:custGeom>
            <a:avLst/>
            <a:gdLst/>
            <a:ahLst/>
            <a:cxnLst/>
            <a:rect l="l" t="t" r="r" b="b"/>
            <a:pathLst>
              <a:path w="4391862" h="4391862">
                <a:moveTo>
                  <a:pt x="0" y="0"/>
                </a:moveTo>
                <a:lnTo>
                  <a:pt x="4391861" y="0"/>
                </a:lnTo>
                <a:lnTo>
                  <a:pt x="4391861" y="4391862"/>
                </a:lnTo>
                <a:lnTo>
                  <a:pt x="0" y="43918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6CEB3"/>
        </a:solidFill>
        <a:effectLst/>
      </p:bgPr>
    </p:bg>
    <p:spTree>
      <p:nvGrpSpPr>
        <p:cNvPr id="1" name=""/>
        <p:cNvGrpSpPr/>
        <p:nvPr/>
      </p:nvGrpSpPr>
      <p:grpSpPr>
        <a:xfrm>
          <a:off x="0" y="0"/>
          <a:ext cx="0" cy="0"/>
          <a:chOff x="0" y="0"/>
          <a:chExt cx="0" cy="0"/>
        </a:xfrm>
      </p:grpSpPr>
      <p:grpSp>
        <p:nvGrpSpPr>
          <p:cNvPr id="2" name="Group 2"/>
          <p:cNvGrpSpPr/>
          <p:nvPr/>
        </p:nvGrpSpPr>
        <p:grpSpPr>
          <a:xfrm>
            <a:off x="0" y="-49670"/>
            <a:ext cx="9517844" cy="10336670"/>
            <a:chOff x="0" y="0"/>
            <a:chExt cx="4126158" cy="4481134"/>
          </a:xfrm>
        </p:grpSpPr>
        <p:sp>
          <p:nvSpPr>
            <p:cNvPr id="3" name="Freeform 3"/>
            <p:cNvSpPr/>
            <p:nvPr/>
          </p:nvSpPr>
          <p:spPr>
            <a:xfrm>
              <a:off x="0" y="0"/>
              <a:ext cx="4126158" cy="4481134"/>
            </a:xfrm>
            <a:custGeom>
              <a:avLst/>
              <a:gdLst/>
              <a:ahLst/>
              <a:cxnLst/>
              <a:rect l="l" t="t" r="r" b="b"/>
              <a:pathLst>
                <a:path w="4126158" h="4481134">
                  <a:moveTo>
                    <a:pt x="0" y="0"/>
                  </a:moveTo>
                  <a:lnTo>
                    <a:pt x="4126158" y="0"/>
                  </a:lnTo>
                  <a:lnTo>
                    <a:pt x="4126158" y="4481134"/>
                  </a:lnTo>
                  <a:lnTo>
                    <a:pt x="0" y="4481134"/>
                  </a:lnTo>
                  <a:close/>
                </a:path>
              </a:pathLst>
            </a:custGeom>
            <a:solidFill>
              <a:srgbClr val="EEECDE"/>
            </a:solidFill>
          </p:spPr>
        </p:sp>
      </p:grpSp>
      <p:sp>
        <p:nvSpPr>
          <p:cNvPr id="4" name="Freeform 4"/>
          <p:cNvSpPr/>
          <p:nvPr/>
        </p:nvSpPr>
        <p:spPr>
          <a:xfrm rot="-1500000">
            <a:off x="-2503010" y="8397170"/>
            <a:ext cx="4391862" cy="4391862"/>
          </a:xfrm>
          <a:custGeom>
            <a:avLst/>
            <a:gdLst/>
            <a:ahLst/>
            <a:cxnLst/>
            <a:rect l="l" t="t" r="r" b="b"/>
            <a:pathLst>
              <a:path w="4391862" h="4391862">
                <a:moveTo>
                  <a:pt x="0" y="0"/>
                </a:moveTo>
                <a:lnTo>
                  <a:pt x="4391862" y="0"/>
                </a:lnTo>
                <a:lnTo>
                  <a:pt x="4391862" y="4391862"/>
                </a:lnTo>
                <a:lnTo>
                  <a:pt x="0" y="43918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1500000">
            <a:off x="15710476" y="-1801056"/>
            <a:ext cx="4391862" cy="4391862"/>
          </a:xfrm>
          <a:custGeom>
            <a:avLst/>
            <a:gdLst/>
            <a:ahLst/>
            <a:cxnLst/>
            <a:rect l="l" t="t" r="r" b="b"/>
            <a:pathLst>
              <a:path w="4391862" h="4391862">
                <a:moveTo>
                  <a:pt x="0" y="0"/>
                </a:moveTo>
                <a:lnTo>
                  <a:pt x="4391861" y="0"/>
                </a:lnTo>
                <a:lnTo>
                  <a:pt x="4391861" y="4391862"/>
                </a:lnTo>
                <a:lnTo>
                  <a:pt x="0" y="43918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407877" y="1680140"/>
            <a:ext cx="8736123" cy="6867525"/>
          </a:xfrm>
          <a:prstGeom prst="rect">
            <a:avLst/>
          </a:prstGeom>
        </p:spPr>
        <p:txBody>
          <a:bodyPr lIns="0" tIns="0" rIns="0" bIns="0" rtlCol="0" anchor="t">
            <a:spAutoFit/>
          </a:bodyPr>
          <a:lstStyle/>
          <a:p>
            <a:pPr algn="l">
              <a:lnSpc>
                <a:spcPts val="3600"/>
              </a:lnSpc>
            </a:pPr>
            <a:r>
              <a:rPr lang="en-US" sz="3000" spc="30">
                <a:solidFill>
                  <a:srgbClr val="7D533B"/>
                </a:solidFill>
                <a:latin typeface="Alice"/>
                <a:ea typeface="Alice"/>
                <a:cs typeface="Alice"/>
                <a:sym typeface="Alice"/>
              </a:rPr>
              <a:t>The symptom-based disease prediction system provides a fast and accessible way for users to receive preliminary health insights based on their symptoms. By leveraging machine learning models, it offers valuable information on potential diseases and suggests medications, precautions, and lifestyle changes. While the system presents a promising solution to reduce diagnostic delays and increase accessibility, it should complement, not replace, professional medical consultations. With further advancements, such as larger datasets, personalization, and enhanced accuracy, this technology can become a powerful tool in preventive healthcare and remote diagnosis.</a:t>
            </a:r>
          </a:p>
        </p:txBody>
      </p:sp>
      <p:sp>
        <p:nvSpPr>
          <p:cNvPr id="7" name="TextBox 7"/>
          <p:cNvSpPr txBox="1"/>
          <p:nvPr/>
        </p:nvSpPr>
        <p:spPr>
          <a:xfrm>
            <a:off x="2411002" y="432975"/>
            <a:ext cx="4695841" cy="793750"/>
          </a:xfrm>
          <a:prstGeom prst="rect">
            <a:avLst/>
          </a:prstGeom>
        </p:spPr>
        <p:txBody>
          <a:bodyPr lIns="0" tIns="0" rIns="0" bIns="0" rtlCol="0" anchor="t">
            <a:spAutoFit/>
          </a:bodyPr>
          <a:lstStyle/>
          <a:p>
            <a:pPr algn="l">
              <a:lnSpc>
                <a:spcPts val="6050"/>
              </a:lnSpc>
            </a:pPr>
            <a:r>
              <a:rPr lang="en-US" sz="5500" u="sng" spc="82">
                <a:solidFill>
                  <a:srgbClr val="3B6A7E"/>
                </a:solidFill>
                <a:latin typeface="Alice Bold"/>
                <a:ea typeface="Alice Bold"/>
                <a:cs typeface="Alice Bold"/>
                <a:sym typeface="Alice Bold"/>
              </a:rPr>
              <a:t>CONCLUSION</a:t>
            </a:r>
          </a:p>
        </p:txBody>
      </p:sp>
      <p:sp>
        <p:nvSpPr>
          <p:cNvPr id="8" name="Freeform 8"/>
          <p:cNvSpPr/>
          <p:nvPr/>
        </p:nvSpPr>
        <p:spPr>
          <a:xfrm>
            <a:off x="9758300" y="2830088"/>
            <a:ext cx="8148106" cy="5066640"/>
          </a:xfrm>
          <a:custGeom>
            <a:avLst/>
            <a:gdLst/>
            <a:ahLst/>
            <a:cxnLst/>
            <a:rect l="l" t="t" r="r" b="b"/>
            <a:pathLst>
              <a:path w="8148106" h="5066640">
                <a:moveTo>
                  <a:pt x="0" y="0"/>
                </a:moveTo>
                <a:lnTo>
                  <a:pt x="8148106" y="0"/>
                </a:lnTo>
                <a:lnTo>
                  <a:pt x="8148106" y="5066640"/>
                </a:lnTo>
                <a:lnTo>
                  <a:pt x="0" y="50666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6CEB3"/>
        </a:solidFill>
        <a:effectLst/>
      </p:bgPr>
    </p:bg>
    <p:spTree>
      <p:nvGrpSpPr>
        <p:cNvPr id="1" name=""/>
        <p:cNvGrpSpPr/>
        <p:nvPr/>
      </p:nvGrpSpPr>
      <p:grpSpPr>
        <a:xfrm>
          <a:off x="0" y="0"/>
          <a:ext cx="0" cy="0"/>
          <a:chOff x="0" y="0"/>
          <a:chExt cx="0" cy="0"/>
        </a:xfrm>
      </p:grpSpPr>
      <p:grpSp>
        <p:nvGrpSpPr>
          <p:cNvPr id="2" name="Group 2"/>
          <p:cNvGrpSpPr/>
          <p:nvPr/>
        </p:nvGrpSpPr>
        <p:grpSpPr>
          <a:xfrm>
            <a:off x="0" y="-49670"/>
            <a:ext cx="8263937" cy="10336670"/>
            <a:chOff x="0" y="0"/>
            <a:chExt cx="3582567" cy="4481134"/>
          </a:xfrm>
        </p:grpSpPr>
        <p:sp>
          <p:nvSpPr>
            <p:cNvPr id="3" name="Freeform 3"/>
            <p:cNvSpPr/>
            <p:nvPr/>
          </p:nvSpPr>
          <p:spPr>
            <a:xfrm>
              <a:off x="0" y="0"/>
              <a:ext cx="3582567" cy="4481134"/>
            </a:xfrm>
            <a:custGeom>
              <a:avLst/>
              <a:gdLst/>
              <a:ahLst/>
              <a:cxnLst/>
              <a:rect l="l" t="t" r="r" b="b"/>
              <a:pathLst>
                <a:path w="3582567" h="4481134">
                  <a:moveTo>
                    <a:pt x="0" y="0"/>
                  </a:moveTo>
                  <a:lnTo>
                    <a:pt x="3582567" y="0"/>
                  </a:lnTo>
                  <a:lnTo>
                    <a:pt x="3582567" y="4481134"/>
                  </a:lnTo>
                  <a:lnTo>
                    <a:pt x="0" y="4481134"/>
                  </a:lnTo>
                  <a:close/>
                </a:path>
              </a:pathLst>
            </a:custGeom>
            <a:solidFill>
              <a:srgbClr val="EEECDE"/>
            </a:solidFill>
          </p:spPr>
        </p:sp>
      </p:grpSp>
      <p:sp>
        <p:nvSpPr>
          <p:cNvPr id="4" name="Freeform 4"/>
          <p:cNvSpPr/>
          <p:nvPr/>
        </p:nvSpPr>
        <p:spPr>
          <a:xfrm rot="-1500000">
            <a:off x="-1814337" y="7696194"/>
            <a:ext cx="4391862" cy="4391862"/>
          </a:xfrm>
          <a:custGeom>
            <a:avLst/>
            <a:gdLst/>
            <a:ahLst/>
            <a:cxnLst/>
            <a:rect l="l" t="t" r="r" b="b"/>
            <a:pathLst>
              <a:path w="4391862" h="4391862">
                <a:moveTo>
                  <a:pt x="0" y="0"/>
                </a:moveTo>
                <a:lnTo>
                  <a:pt x="4391861" y="0"/>
                </a:lnTo>
                <a:lnTo>
                  <a:pt x="4391861" y="4391862"/>
                </a:lnTo>
                <a:lnTo>
                  <a:pt x="0" y="43918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1500000">
            <a:off x="15710476" y="-1801056"/>
            <a:ext cx="4391862" cy="4391862"/>
          </a:xfrm>
          <a:custGeom>
            <a:avLst/>
            <a:gdLst/>
            <a:ahLst/>
            <a:cxnLst/>
            <a:rect l="l" t="t" r="r" b="b"/>
            <a:pathLst>
              <a:path w="4391862" h="4391862">
                <a:moveTo>
                  <a:pt x="0" y="0"/>
                </a:moveTo>
                <a:lnTo>
                  <a:pt x="4391861" y="0"/>
                </a:lnTo>
                <a:lnTo>
                  <a:pt x="4391861" y="4391862"/>
                </a:lnTo>
                <a:lnTo>
                  <a:pt x="0" y="43918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8468039" y="2549827"/>
            <a:ext cx="9018472" cy="5394686"/>
          </a:xfrm>
          <a:custGeom>
            <a:avLst/>
            <a:gdLst/>
            <a:ahLst/>
            <a:cxnLst/>
            <a:rect l="l" t="t" r="r" b="b"/>
            <a:pathLst>
              <a:path w="9018472" h="5394686">
                <a:moveTo>
                  <a:pt x="0" y="0"/>
                </a:moveTo>
                <a:lnTo>
                  <a:pt x="9018472" y="0"/>
                </a:lnTo>
                <a:lnTo>
                  <a:pt x="9018472" y="5394686"/>
                </a:lnTo>
                <a:lnTo>
                  <a:pt x="0" y="53946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474369" y="3492692"/>
            <a:ext cx="7315200" cy="2061556"/>
          </a:xfrm>
          <a:custGeom>
            <a:avLst/>
            <a:gdLst/>
            <a:ahLst/>
            <a:cxnLst/>
            <a:rect l="l" t="t" r="r" b="b"/>
            <a:pathLst>
              <a:path w="7315200" h="2061556">
                <a:moveTo>
                  <a:pt x="0" y="0"/>
                </a:moveTo>
                <a:lnTo>
                  <a:pt x="7315200" y="0"/>
                </a:lnTo>
                <a:lnTo>
                  <a:pt x="7315200" y="2061557"/>
                </a:lnTo>
                <a:lnTo>
                  <a:pt x="0" y="20615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62402" y="-49670"/>
            <a:ext cx="1932597" cy="2437909"/>
          </a:xfrm>
          <a:custGeom>
            <a:avLst/>
            <a:gdLst/>
            <a:ahLst/>
            <a:cxnLst/>
            <a:rect l="l" t="t" r="r" b="b"/>
            <a:pathLst>
              <a:path w="1932597" h="2437909">
                <a:moveTo>
                  <a:pt x="0" y="0"/>
                </a:moveTo>
                <a:lnTo>
                  <a:pt x="1932596" y="0"/>
                </a:lnTo>
                <a:lnTo>
                  <a:pt x="1932596" y="2437909"/>
                </a:lnTo>
                <a:lnTo>
                  <a:pt x="0" y="24379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6276141" y="7944513"/>
            <a:ext cx="1757487" cy="1960685"/>
          </a:xfrm>
          <a:custGeom>
            <a:avLst/>
            <a:gdLst/>
            <a:ahLst/>
            <a:cxnLst/>
            <a:rect l="l" t="t" r="r" b="b"/>
            <a:pathLst>
              <a:path w="1757487" h="1960685">
                <a:moveTo>
                  <a:pt x="0" y="0"/>
                </a:moveTo>
                <a:lnTo>
                  <a:pt x="1757487" y="0"/>
                </a:lnTo>
                <a:lnTo>
                  <a:pt x="1757487" y="1960685"/>
                </a:lnTo>
                <a:lnTo>
                  <a:pt x="0" y="196068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549</Words>
  <Application>Microsoft Office PowerPoint</Application>
  <PresentationFormat>Custom</PresentationFormat>
  <Paragraphs>37</Paragraphs>
  <Slides>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Times New Roman Bold</vt:lpstr>
      <vt:lpstr>Alice</vt:lpstr>
      <vt:lpstr>Alice Bold</vt:lpstr>
      <vt:lpstr>Calibri</vt:lpstr>
      <vt:lpstr>Arial</vt:lpstr>
      <vt:lpstr>Proxima Nova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symptoms based disease prediction using machine learning</dc:title>
  <cp:lastModifiedBy>Admin</cp:lastModifiedBy>
  <cp:revision>7</cp:revision>
  <dcterms:created xsi:type="dcterms:W3CDTF">2006-08-16T00:00:00Z</dcterms:created>
  <dcterms:modified xsi:type="dcterms:W3CDTF">2024-10-25T03:29:15Z</dcterms:modified>
  <dc:identifier>DAGQt6N3Mck</dc:identifier>
</cp:coreProperties>
</file>